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59" r:id="rId5"/>
    <p:sldId id="261" r:id="rId6"/>
    <p:sldId id="273" r:id="rId7"/>
    <p:sldId id="272" r:id="rId8"/>
    <p:sldId id="262" r:id="rId9"/>
    <p:sldId id="267" r:id="rId10"/>
    <p:sldId id="263" r:id="rId11"/>
    <p:sldId id="268" r:id="rId12"/>
    <p:sldId id="274" r:id="rId13"/>
    <p:sldId id="275" r:id="rId14"/>
    <p:sldId id="271" r:id="rId15"/>
    <p:sldId id="264" r:id="rId16"/>
    <p:sldId id="270" r:id="rId17"/>
    <p:sldId id="265" r:id="rId18"/>
    <p:sldId id="277" r:id="rId19"/>
    <p:sldId id="276" r:id="rId20"/>
    <p:sldId id="269" r:id="rId21"/>
    <p:sldId id="266" r:id="rId22"/>
    <p:sldId id="278" r:id="rId23"/>
    <p:sldId id="283" r:id="rId24"/>
    <p:sldId id="281" r:id="rId25"/>
    <p:sldId id="284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CCE"/>
    <a:srgbClr val="04FC2D"/>
    <a:srgbClr val="000000"/>
    <a:srgbClr val="400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262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98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480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889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5372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64492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745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863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776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6638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642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937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882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617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11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682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98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62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ECAE184-C963-4981-93B5-9119DC46D69D}" type="datetimeFigureOut">
              <a:rPr lang="en-IN" smtClean="0"/>
              <a:t>26-11-2025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AF643-27C8-4618-9D51-A03742C4F3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1916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pangasainarendra/vitamin-defficiency-dataset?utm_source=chatgpt.com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https://i.pinimg.com/736x/f7/c8/76/f7c8768df03d080ffd26828bd36b70d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26579" y="2705725"/>
            <a:ext cx="93388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Vitamin Deficiency Detection</a:t>
            </a:r>
          </a:p>
          <a:p>
            <a:pPr algn="ctr"/>
            <a:r>
              <a:rPr lang="en-US" sz="4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(</a:t>
            </a:r>
            <a:r>
              <a:rPr lang="en-US" sz="44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VitaDetect</a:t>
            </a:r>
            <a:r>
              <a:rPr lang="en-US" sz="4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)</a:t>
            </a:r>
            <a:endParaRPr lang="en-IN" sz="4400" dirty="0">
              <a:solidFill>
                <a:schemeClr val="accent6">
                  <a:lumMod val="20000"/>
                  <a:lumOff val="8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32293" y="4211121"/>
            <a:ext cx="39122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BFCCE"/>
                </a:solidFill>
                <a:latin typeface="Algerian" panose="04020705040A02060702" pitchFamily="82" charset="0"/>
              </a:rPr>
              <a:t>SHOBHA</a:t>
            </a:r>
          </a:p>
          <a:p>
            <a:r>
              <a:rPr lang="en-US" sz="2400" dirty="0" smtClean="0">
                <a:solidFill>
                  <a:srgbClr val="FBFCCE"/>
                </a:solidFill>
                <a:latin typeface="Algerian" panose="04020705040A02060702" pitchFamily="82" charset="0"/>
              </a:rPr>
              <a:t>II MSc</a:t>
            </a:r>
          </a:p>
          <a:p>
            <a:r>
              <a:rPr lang="en-US" sz="2400" dirty="0" smtClean="0">
                <a:solidFill>
                  <a:srgbClr val="FBFCCE"/>
                </a:solidFill>
                <a:latin typeface="Algerian" panose="04020705040A02060702" pitchFamily="82" charset="0"/>
              </a:rPr>
              <a:t>P05AZ23S038020</a:t>
            </a:r>
            <a:endParaRPr lang="en-IN" sz="2400" dirty="0">
              <a:solidFill>
                <a:srgbClr val="FBFCCE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90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0"/>
            <a:ext cx="7448383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 &amp; Problem Definition</a:t>
            </a:r>
          </a:p>
          <a:p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Consequences of Untreated Deficiencies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Vitamin A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Night blindness, skin roughness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Vitamin B1/B12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Nerve damage, cardiovascular issues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B2/B3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Dermatitis, oral inflammation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B9/B12/Iron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Anemia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cognitive delays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Bleeding gums, poor immunity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D/Protein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Bone deformities, fatigue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E/K/Zinc/Biotin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Poor wound healing, skin degeneration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need for an accessible, scalable, non-invasive system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to detect deficiencies early.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Facial imagery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(via smartphones/webcams) offers a low-cost, widely available data source.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739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3410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74694" y="0"/>
            <a:ext cx="8117305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 &amp; Proposed Solution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</a:p>
          <a:p>
            <a:r>
              <a:rPr lang="en-IN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"How can we develop a cost-effective, non-invasive, AI-based solution to detect vitamin and mineral deficiencies using facial image analysis?"</a:t>
            </a:r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CNN (ResNet152V2)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deficiency pattern detection.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 dataset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with 14 nutrient deficiency classes.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</a:t>
            </a: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augmentation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robust performance.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Flask web app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real-time prediction: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Upload photo → Predicted deficiency class + confidence score.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Simple dietary recommendations.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74693" y="3921442"/>
            <a:ext cx="81173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the Research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Innovation: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Leverages AI &amp; deep learning for preventive healthcare.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Social Impact: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Reduces reliance on labs and invasive tests.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Enables mass screening in schools, camps &amp; rural clinics.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Raises public awareness of early deficiency symptoms.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Empowers healthcare workers with accessible tools.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forward in democratizing early diagnostics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10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0"/>
            <a:ext cx="744838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Overview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&amp; implement a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Vitamin Deficiency Detection System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using deep learning.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 vitamin &amp; nutrient deficiencies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via facial image analysis.</a:t>
            </a: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Core Technology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ResNet152V2 (Deep CNN)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feature extraction &amp; classification.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Non-invasive, fast, and scalable preliminary screening tool.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3567499"/>
            <a:ext cx="74483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Certain deficiencies manifest as: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Pallor, skin discoloration, lip dryness, eye puffiness, tongue changes.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Current diagnostic methods: expensive, lab-based, slow.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Goal: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early detection using facial imagery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40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32885" y="10313"/>
            <a:ext cx="575911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Pipeline</a:t>
            </a: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Dataset Acquisition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Augmentation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 (CNN)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Splitting (Train/Validation/Test)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(ResNet152V2)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&amp; Confidence Scoring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Output &amp; Specialist Recommendation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3288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32885" y="3429000"/>
            <a:ext cx="575911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Kaggle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– Vitamin Deficiency Dataset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 Classes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Vitamins (A, B1–B12, C, D, E, K) &amp; Nutrients (Biotin, Iron, Zinc, Protein).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 images: 10,480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Training: 7,336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Validation: 1,572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Testing: 1,572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91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2267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265803" y="-10175"/>
            <a:ext cx="8117305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</a:t>
            </a: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Augmentation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Resizing: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224×224 pixels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Pixel values → [0,1]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 reduction &amp; standardization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Techniques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flipping (50%)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Rotation ±20°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Zoom ±15%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Width/Height shift ±10%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Shearing ±15°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Brightness ±20%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85610" y="2802437"/>
            <a:ext cx="410677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</a:p>
          <a:p>
            <a:endPara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&amp; Training Environment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Intel Core i7 / AMD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Ryzen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7 or higher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16 GB (Recommended: 32 GB)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NVIDIA GTX 1660Ti / RTX 2060 or higher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VRAM: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6 GB (Recommended: 8 GB or more)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SSD with 256+ GB free space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HD webcam (optional for real-time testing)</a:t>
            </a: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(Web Interface)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Dual-core CPU or higher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8 GB minimum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100 GB free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Network: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Stable internet connection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57616" y="2802437"/>
            <a:ext cx="3834384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</a:p>
          <a:p>
            <a:endPara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&amp; Libraries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Python 3.8+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Core Frameworks: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2.x,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Handling: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Pandas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Seaborn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Scikit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-learn</a:t>
            </a: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For image I/O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For facial image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For deployment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HTML/CSS/JavaScript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UI development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185" y="373356"/>
            <a:ext cx="4950069" cy="234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0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964709"/>
              </p:ext>
            </p:extLst>
          </p:nvPr>
        </p:nvGraphicFramePr>
        <p:xfrm>
          <a:off x="48356" y="3566671"/>
          <a:ext cx="7351668" cy="3291329"/>
        </p:xfrm>
        <a:graphic>
          <a:graphicData uri="http://schemas.openxmlformats.org/drawingml/2006/table">
            <a:tbl>
              <a:tblPr/>
              <a:tblGrid>
                <a:gridCol w="1837917">
                  <a:extLst>
                    <a:ext uri="{9D8B030D-6E8A-4147-A177-3AD203B41FA5}">
                      <a16:colId xmlns:a16="http://schemas.microsoft.com/office/drawing/2014/main" val="1130771526"/>
                    </a:ext>
                  </a:extLst>
                </a:gridCol>
                <a:gridCol w="1388860">
                  <a:extLst>
                    <a:ext uri="{9D8B030D-6E8A-4147-A177-3AD203B41FA5}">
                      <a16:colId xmlns:a16="http://schemas.microsoft.com/office/drawing/2014/main" val="1473079421"/>
                    </a:ext>
                  </a:extLst>
                </a:gridCol>
                <a:gridCol w="1617785">
                  <a:extLst>
                    <a:ext uri="{9D8B030D-6E8A-4147-A177-3AD203B41FA5}">
                      <a16:colId xmlns:a16="http://schemas.microsoft.com/office/drawing/2014/main" val="3996093590"/>
                    </a:ext>
                  </a:extLst>
                </a:gridCol>
                <a:gridCol w="2507106">
                  <a:extLst>
                    <a:ext uri="{9D8B030D-6E8A-4147-A177-3AD203B41FA5}">
                      <a16:colId xmlns:a16="http://schemas.microsoft.com/office/drawing/2014/main" val="2310695287"/>
                    </a:ext>
                  </a:extLst>
                </a:gridCol>
              </a:tblGrid>
              <a:tr h="437550"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</a:t>
                      </a:r>
                      <a:r>
                        <a:rPr lang="en-IN" sz="12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 </a:t>
                      </a:r>
                      <a:r>
                        <a:rPr lang="en-IN" sz="1200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(per</a:t>
                      </a:r>
                      <a:r>
                        <a:rPr lang="en-IN" sz="1200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epochs)</a:t>
                      </a:r>
                      <a:endParaRPr lang="en-IN" sz="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Observation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5313131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MLP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~20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~45%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Could not capture spatial features; underfitting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2081002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Basic CNN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~35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~62%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Prone to overfitting; limited generalization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790286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MobileNetV2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~28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~74%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Fast, lightweight; missed fine-grained features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383776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VGG16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~50 mins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~77%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Strong extractor; high computational cost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0315894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ResNet50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~55 </a:t>
                      </a:r>
                      <a:r>
                        <a:rPr lang="en-IN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mins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~80%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Stable, avoided gradient vanishing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5781807"/>
                  </a:ext>
                </a:extLst>
              </a:tr>
              <a:tr h="448414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EfficientNetB0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~48 mins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~82%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Balanced performance; moderate resource demand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0940556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ResNet152V2 (Final)</a:t>
                      </a:r>
                      <a:endParaRPr lang="en-IN" sz="1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~1 hr 15 mins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86–88%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feature extraction; highest stability</a:t>
                      </a:r>
                    </a:p>
                  </a:txBody>
                  <a:tcPr marL="52447" marR="52447" marT="26224" marB="262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557493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-1" y="1"/>
            <a:ext cx="7448383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Models Explored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Tried Approaches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CNN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MobileNetV2 (Transfer Learning)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VGG16 (Transfer Learning)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ResNet50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EfficientNetB0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Choice: ResNet152V2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152-layer residual CNN</a:t>
            </a:r>
            <a:endParaRPr lang="en-IN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Pre-trained on ImageNet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Fine-tuned with custom layers: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Global </a:t>
            </a:r>
            <a:r>
              <a:rPr lang="en-IN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Pooling → Dense (2048) → Dropout (0.4) → Dense (1024) → Dropout (0.3) → </a:t>
            </a:r>
            <a:r>
              <a:rPr lang="en-IN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(14 classes)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" y="3059668"/>
            <a:ext cx="30770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 Summary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58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12126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129" y="3238155"/>
            <a:ext cx="5031204" cy="342680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44935" y="135791"/>
            <a:ext cx="5095682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Process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Optimizer: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Adam (LR = 1e-4)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Loss: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Categorical </a:t>
            </a:r>
            <a:r>
              <a:rPr lang="en-IN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Crossentropy</a:t>
            </a:r>
            <a:endParaRPr lang="en-I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Epochs: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50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Size: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32</a:t>
            </a:r>
          </a:p>
          <a:p>
            <a:r>
              <a:rPr lang="en-IN" sz="1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Callbacks</a:t>
            </a:r>
            <a:endParaRPr lang="en-IN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EarlyStopping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(patience=5)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ReduceLROnPlateau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(factor=0.2, patience=5)</a:t>
            </a:r>
          </a:p>
          <a:p>
            <a:r>
              <a:rPr lang="en-IN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Split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Train: 70%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Validation: 15%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Test: 15%</a:t>
            </a:r>
          </a:p>
          <a:p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65803" y="3468373"/>
            <a:ext cx="367132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Overall prediction correctness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Accuracy of positive predictions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Ability to find all true positives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F1-score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Balance between precision &amp; recall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23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84" y="3127228"/>
            <a:ext cx="3358662" cy="32387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548" y="3127228"/>
            <a:ext cx="3551228" cy="32387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74483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 &amp; User Interface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Outputs for each image: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Predicted deficiency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score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(symptoms, causes, remedies)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Specialist recommendation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Flask-based web app with live webcam capture.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180784" y="2727343"/>
            <a:ext cx="1475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Detection :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0548" y="2727344"/>
            <a:ext cx="1625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Result :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300" y="2356338"/>
            <a:ext cx="817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93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0746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074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74694" y="0"/>
            <a:ext cx="8117305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Overview</a:t>
            </a:r>
          </a:p>
          <a:p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Implementation (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VitaDetect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Real-time Vitamin Deficiency Detection via Flask-based web app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Non-invasive nutritional health assessment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Secure user registration/login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webcam or image upload input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prediction engine (ResNet152V2)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Informative educational pages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74696" y="3380125"/>
            <a:ext cx="811730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Core Features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Registration/Login: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Secure signup with hashed passwords (pbkdf2)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Session-based authentication (Flask-Login)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Upload &amp; Prediction: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Upload or real-time capture (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integration: 224×224 image </a:t>
            </a:r>
            <a:r>
              <a:rPr lang="en-IN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predicted deficiency &amp; confidence score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Navigation: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Clickable vitamin cards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pages with symptoms, remedies, diet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51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12679"/>
            <a:ext cx="74483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 &amp; Database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 Structure: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Flask-based server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predictions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flow: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→ predict → map class → display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 (SQLite):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Stores user details (username, email, hashed password)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Unique constraints &amp; timestamps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JSON Response: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results returned dynamically (AJAX)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3296839"/>
            <a:ext cx="744838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&amp; Error Handling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Measures: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 hashing (pbkdf2:sha256)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Upload size limiting (16 MB)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UUID-based unique filenames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 validation (SQL injection, XSS protection)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Session protection for sensitive routes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Handling: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Missing uploads &amp; unsupported files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load &amp; prediction failure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fallback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Logged exceptions for debugging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05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-1"/>
            <a:ext cx="3048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9286" y="601883"/>
            <a:ext cx="647024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  <a:p>
            <a:endParaRPr lang="en-IN" sz="2000" b="1" dirty="0" smtClean="0">
              <a:solidFill>
                <a:srgbClr val="FBFCC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endParaRPr lang="en-US" sz="2000" b="1" dirty="0">
              <a:solidFill>
                <a:srgbClr val="FBFCC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 of the Problem</a:t>
            </a: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Overview</a:t>
            </a: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Overview</a:t>
            </a: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Designs</a:t>
            </a: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416618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9278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446334"/>
            <a:ext cx="3974123" cy="39653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092" y="2189286"/>
            <a:ext cx="3962400" cy="39653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83150" y="826477"/>
            <a:ext cx="193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29600" y="1521069"/>
            <a:ext cx="2074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4079631" y="193431"/>
            <a:ext cx="3277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Setups: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89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" y="537883"/>
            <a:ext cx="5600701" cy="29614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" y="3938981"/>
            <a:ext cx="5600701" cy="28487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922" y="942329"/>
            <a:ext cx="3684063" cy="54760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299" y="98241"/>
            <a:ext cx="250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299" y="3569649"/>
            <a:ext cx="250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About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26922" y="467573"/>
            <a:ext cx="2505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it works: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49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75" y="532272"/>
            <a:ext cx="5010912" cy="32344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789" y="357613"/>
            <a:ext cx="4566467" cy="33703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782" y="3859060"/>
            <a:ext cx="3535969" cy="29989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99743" y="124151"/>
            <a:ext cx="189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Details page: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48735" y="124151"/>
            <a:ext cx="2907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61231" y="3912604"/>
            <a:ext cx="189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Contact page: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171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51" y="817388"/>
            <a:ext cx="5532120" cy="43573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91440"/>
            <a:ext cx="2075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353" y="562386"/>
            <a:ext cx="4743617" cy="29491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382" y="4091820"/>
            <a:ext cx="4743617" cy="27205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324206" y="91440"/>
            <a:ext cx="25571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Upload image Prediction: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24691" y="3617035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Prediction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07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9981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116332" y="79131"/>
            <a:ext cx="8117305" cy="326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 :</a:t>
            </a:r>
          </a:p>
          <a:p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Achievement: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an AI-powered, non-invasive vitamin &amp; nutrient deficiency detection system.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ResNet152V2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with carefully preprocessed dataset.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Outcomes: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Classified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 deficiencies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(Vitamins A, B1–B12, C, D, E, K, Biotin, Iron, Zinc, Protein).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(86–88%)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with robust performance in real-world conditions.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Delivered real-time predictions with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scores &amp; dietary suggestions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 need for invasive tests.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&amp; affordability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 low-resource areas.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preventive healthcare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via early screening.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16331" y="3596054"/>
            <a:ext cx="8117305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 (Roadmap)</a:t>
            </a:r>
          </a:p>
          <a:p>
            <a:endParaRPr lang="en-IN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Deployment: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/ONNX for Android &amp; iOS – wider reach.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Multilingual Support: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Regional languages for rural accessibility.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Larger Dataset: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Diverse skin tones, age groups – improved generalization.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Biomarkers: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Integrate eyes, nails, hair for higher accuracy.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 Deployment:</a:t>
            </a: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SaaS for hospitals &amp; NGOs – scalable public health screening.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52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7448382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Enhancements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 Expansion &amp; Diversity: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Include controlled lab-confirmed data for better label reliability.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Multimodal Integration: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Combine facial, tongue, and skin images with dietary surveys.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</a:t>
            </a:r>
            <a:r>
              <a:rPr lang="en-IN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Explainability</a:t>
            </a: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Grad-CAM/SHAP for medical transparency.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Health Monitoring Dashboard:</a:t>
            </a:r>
            <a:endParaRPr lang="en-IN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Multi-user history &amp; wearable integration.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" y="2270317"/>
            <a:ext cx="744838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Vision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 Collaboration: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Partner with nutritionists &amp; practitioners for clinical validation.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Pilot deployments in hospitals, schools, rural health centers.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Location-based Recommendations: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GPS-based nearest clinic suggestions.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Direct booking/referrals via the web interface.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Note: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Foundation for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mainstream early-stage nutrient deficiency detection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Path toward smarter, inclusive, and accessible healthcare.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61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This may contain: an assortment of spices and herbs on a black background with space for text or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 rot="10800000" flipH="1" flipV="1">
            <a:off x="3773658" y="2767280"/>
            <a:ext cx="51417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8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86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792"/>
            <a:ext cx="344658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 rot="10800000" flipH="1" flipV="1">
            <a:off x="4074695" y="389529"/>
            <a:ext cx="28899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25214" y="956720"/>
            <a:ext cx="731760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Vitamin deficiencies: silent global threat</a:t>
            </a:r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Lead to physiological, neurological, and developmental disorders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Common in developing countries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Symptoms visible on </a:t>
            </a:r>
            <a:r>
              <a:rPr lang="en-US" b="1" dirty="0" smtClean="0"/>
              <a:t>skin, lips, eyes, tongue, nails</a:t>
            </a:r>
            <a:r>
              <a:rPr lang="en-US" dirty="0" smtClean="0"/>
              <a:t> before lab detection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/>
              <a:t>Traditional diagnosis limitations:</a:t>
            </a:r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Invasive (blood tests)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Time-consuming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 smtClean="0"/>
              <a:t>Expensive and inaccessible to many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27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32038" y="118206"/>
            <a:ext cx="711634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endParaRPr lang="en-IN" sz="2400" b="1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Early, non-invasive vitamin deficiency detection using facial images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Deep learning + computer vision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Fine-tuned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ResNet152V2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Flask-based web interface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Targeted Nutrients (14 key ones):</a:t>
            </a:r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Vitamins A, B1, B2, B3, B9, B12, C, D, E, K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Biotin, Iron, Zinc, Protein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2039" y="3564789"/>
            <a:ext cx="711634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Features</a:t>
            </a:r>
          </a:p>
          <a:p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facial image classification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Multi-class prediction for 14 deficiencies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scoring with predictive result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Dietary guidance based on detected deficiency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879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26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1363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74694" y="393629"/>
            <a:ext cx="811730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Image-Based Diagnostics?</a:t>
            </a:r>
          </a:p>
          <a:p>
            <a:endParaRPr lang="en-IN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Non-invasive, cost-effective, widely accessible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Enables mass screenings &amp; personal self-assessment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Reduces dependence on laboratory infrastructure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visible symptoms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Pale/dull skin, cracked lips, tongue discoloration, dark circles, hair thinning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74694" y="3772691"/>
            <a:ext cx="795688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Global Health Impact</a:t>
            </a:r>
          </a:p>
          <a:p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Micronutrient deficiencies = “invisible epidemics”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prevalence in rural &amp; low-resource regions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Often underdiagnosed due to mild symptoms and poor access to healthcare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71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113943"/>
            <a:ext cx="7448383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 &amp; Medical Image Analysis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 and Computer Vision are revolutionizing healthcare diagnostics.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Learning, especially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CNNs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enables accurate classification of clinical imagery.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Research Highlights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Gulshan</a:t>
            </a:r>
            <a:r>
              <a:rPr lang="en-IN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2016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Deep learning for diabetic retinopathy detection (accuracy ≈ ophthalmologists).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Esteva</a:t>
            </a:r>
            <a:r>
              <a:rPr lang="en-IN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2017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CNNs for skin cancer classification.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Facial features (skin tone, lip dryness, eye puffiness) show visible signs of nutritional deficiencies.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Limited AI-based studies on comprehensive vitamin deficiency detection via facial images.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36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23556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74694" y="0"/>
            <a:ext cx="8117305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Approach &amp; Contributions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CNNs?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ResNet152V2 chosen for: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hierarchical feature extraction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Prevention of gradient vanishing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for limited datasets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Contribution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 deficiencies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Vitamins A, B1–B12, C, D, E, K, Biotin, Iron, Zinc, Protein.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Uses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custom-</a:t>
            </a:r>
            <a:r>
              <a:rPr lang="en-I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labeled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dataset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scalable, non-invasive screening.</a:t>
            </a:r>
          </a:p>
          <a:p>
            <a:endParaRPr lang="en-IN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effective for visible-symptom diseases.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Facial analysis = promising non-invasive tool for health monitoring.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bridges the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 in nutritional deficiency detection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8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2295" y="146081"/>
            <a:ext cx="7336088" cy="59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 of the Problem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Despite major advancements in medical science,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vitamin deficiencies remain widespread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Early stages are often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overlooked due to: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Lack of affordable and accessible diagnostic solutions.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Limited healthcare infrastructure in low-resource regions.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Socioeconomic barriers in rural and underdeveloped areas.</a:t>
            </a:r>
          </a:p>
          <a:p>
            <a:pPr lvl="2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Current Challenges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Conventional diagnosis relies on: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Invasive blood sampling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(discomfort &amp; fear, especially for children/elderly).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Dependence on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laboratory equipment (HPLC, ELISA, automated analyzers)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 processing times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(hours to days).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Expert interpretation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often unavailable in remote areas.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ttps://i.pinimg.com/736x/42/1f/0e/421f0e936e2d26fbe6e747e473fe3eb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586" y="-1"/>
            <a:ext cx="303041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72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tory pin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2091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74695" y="0"/>
            <a:ext cx="8117305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Challenges</a:t>
            </a:r>
          </a:p>
          <a:p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Burden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+mj-lt"/>
              <a:buAutoNum type="arabicPeriod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Tests are expensive and not included in routine health check-ups.</a:t>
            </a:r>
          </a:p>
          <a:p>
            <a:pPr lvl="1">
              <a:buFont typeface="+mj-lt"/>
              <a:buAutoNum type="arabicPeriod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Limited Infrastructure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+mj-lt"/>
              <a:buAutoNum type="arabicPeriod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reagents, equipment, and trained staff in rural and tier-2 clinics.</a:t>
            </a:r>
          </a:p>
          <a:p>
            <a:pPr lvl="1">
              <a:buFont typeface="+mj-lt"/>
              <a:buAutoNum type="arabicPeriod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Invasiveness and Inconvenience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+mj-lt"/>
              <a:buAutoNum type="arabicPeriod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Blood-based tests discourage participation due to needles &amp; sterile requirements.</a:t>
            </a:r>
          </a:p>
          <a:p>
            <a:pPr lvl="1">
              <a:buFont typeface="+mj-lt"/>
              <a:buAutoNum type="arabicPeriod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 Nutritional Awareness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+mj-lt"/>
              <a:buAutoNum type="arabicPeriod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misinterpret symptoms like dry lips or facial dullness as minor health issues.</a:t>
            </a:r>
          </a:p>
          <a:p>
            <a:pPr marL="1200150" lvl="2" indent="-285750">
              <a:buFont typeface="+mj-lt"/>
              <a:buAutoNum type="arabicPeriod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 of Delayed Detection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Many avoid or postpone testing, allowing deficiencies to progress into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chronic conditions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42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364</TotalTime>
  <Words>1943</Words>
  <Application>Microsoft Office PowerPoint</Application>
  <PresentationFormat>Widescreen</PresentationFormat>
  <Paragraphs>383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Algerian</vt:lpstr>
      <vt:lpstr>Arial</vt:lpstr>
      <vt:lpstr>Century Gothic</vt:lpstr>
      <vt:lpstr>Times New Roman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30</cp:revision>
  <dcterms:created xsi:type="dcterms:W3CDTF">2025-08-29T11:07:54Z</dcterms:created>
  <dcterms:modified xsi:type="dcterms:W3CDTF">2025-11-26T09:24:30Z</dcterms:modified>
</cp:coreProperties>
</file>

<file path=docProps/thumbnail.jpeg>
</file>